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Huber" initials="AH" lastIdx="4" clrIdx="0"/>
  <p:cmAuthor id="2" name="Ein Microsoft Office-Anwender" initials="Office" lastIdx="8" clrIdx="1"/>
  <p:cmAuthor id="3" name="Ein Microsoft Office-Anwender" initials="Office [2]" lastIdx="1" clrIdx="2"/>
  <p:cmAuthor id="4" name="Ein Microsoft Office-Anwender" initials="Office [3]" lastIdx="1" clrIdx="3"/>
  <p:cmAuthor id="5" name="Ein Microsoft Office-Anwender" initials="Office [4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6"/>
    <a:srgbClr val="808080"/>
    <a:srgbClr val="B5B5B5"/>
    <a:srgbClr val="005AA9"/>
    <a:srgbClr val="F5A300"/>
    <a:srgbClr val="E9503E"/>
    <a:srgbClr val="FDCA00"/>
    <a:srgbClr val="9C1C26"/>
    <a:srgbClr val="312C8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4" autoAdjust="0"/>
    <p:restoredTop sz="95188" autoAdjust="0"/>
  </p:normalViewPr>
  <p:slideViewPr>
    <p:cSldViewPr snapToObjects="1">
      <p:cViewPr varScale="1">
        <p:scale>
          <a:sx n="63" d="100"/>
          <a:sy n="63" d="100"/>
        </p:scale>
        <p:origin x="1024" y="60"/>
      </p:cViewPr>
      <p:guideLst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8" d="100"/>
          <a:sy n="78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55156a562263b8ca" providerId="LiveId" clId="{750FC95B-0B4F-4873-AE05-86375A0EB092}"/>
    <pc:docChg chg="modSld">
      <pc:chgData name=" " userId="55156a562263b8ca" providerId="LiveId" clId="{750FC95B-0B4F-4873-AE05-86375A0EB092}" dt="2020-08-25T15:04:35.362" v="37" actId="113"/>
      <pc:docMkLst>
        <pc:docMk/>
      </pc:docMkLst>
      <pc:sldChg chg="modSp">
        <pc:chgData name=" " userId="55156a562263b8ca" providerId="LiveId" clId="{750FC95B-0B4F-4873-AE05-86375A0EB092}" dt="2020-08-25T15:04:35.362" v="37" actId="113"/>
        <pc:sldMkLst>
          <pc:docMk/>
          <pc:sldMk cId="3986162556" sldId="261"/>
        </pc:sldMkLst>
        <pc:spChg chg="mod">
          <ac:chgData name=" " userId="55156a562263b8ca" providerId="LiveId" clId="{750FC95B-0B4F-4873-AE05-86375A0EB092}" dt="2020-08-25T15:04:35.362" v="37" actId="113"/>
          <ac:spMkLst>
            <pc:docMk/>
            <pc:sldMk cId="3986162556" sldId="261"/>
            <ac:spMk id="3" creationId="{00000000-0000-0000-0000-000000000000}"/>
          </ac:spMkLst>
        </pc:spChg>
        <pc:spChg chg="mod">
          <ac:chgData name=" " userId="55156a562263b8ca" providerId="LiveId" clId="{750FC95B-0B4F-4873-AE05-86375A0EB092}" dt="2020-08-25T15:04:00.812" v="36" actId="207"/>
          <ac:spMkLst>
            <pc:docMk/>
            <pc:sldMk cId="3986162556" sldId="261"/>
            <ac:spMk id="7" creationId="{5F4B3D29-584B-7946-8139-E8C391C2AA1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2377" y="403345"/>
            <a:ext cx="961364" cy="467309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7203" y="200784"/>
            <a:ext cx="6706538" cy="16169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038" tIns="49520" rIns="99038" bIns="49520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7203" y="403344"/>
            <a:ext cx="670653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9038" tIns="49520" rIns="99038" bIns="4952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163" y="403345"/>
            <a:ext cx="967936" cy="470863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95560" y="9721107"/>
            <a:ext cx="167622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20" rIns="99038" bIns="495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408"/>
              </a:lnSpc>
              <a:defRPr sz="11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25. August 2020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2600" y="1033463"/>
            <a:ext cx="6111875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7203" y="4795700"/>
            <a:ext cx="6704894" cy="47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20" rIns="99038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71785" y="9721107"/>
            <a:ext cx="424972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20" rIns="99038" bIns="495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408"/>
              </a:lnSpc>
              <a:defRPr sz="11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21505" y="9721107"/>
            <a:ext cx="97615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20" rIns="99038" bIns="495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408"/>
              </a:lnSpc>
              <a:defRPr sz="11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7203" y="433551"/>
            <a:ext cx="5593985" cy="44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6975" tIns="0" rIns="0" bIns="0" anchor="ctr"/>
          <a:lstStyle/>
          <a:p>
            <a:pPr>
              <a:lnSpc>
                <a:spcPts val="1408"/>
              </a:lnSpc>
            </a:pPr>
            <a:endParaRPr lang="de-DE" sz="11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7203" y="200784"/>
            <a:ext cx="6706538" cy="16169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038" tIns="49520" rIns="99038" bIns="49520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7203" y="403344"/>
            <a:ext cx="670653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9038" tIns="49520" rIns="99038" bIns="49520"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7203" y="874207"/>
            <a:ext cx="670653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9038" tIns="49520" rIns="99038" bIns="49520"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7203" y="9721106"/>
            <a:ext cx="670653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9038" tIns="49520" rIns="99038" bIns="49520"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95562" y="4593139"/>
            <a:ext cx="670653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9038" tIns="49520" rIns="99038" bIns="4952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25. August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36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A499657-4671-F744-B657-BF1D64B69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290"/>
          <a:stretch/>
        </p:blipFill>
        <p:spPr>
          <a:xfrm>
            <a:off x="-1248817" y="2444866"/>
            <a:ext cx="14615459" cy="5121520"/>
          </a:xfrm>
          <a:prstGeom prst="rect">
            <a:avLst/>
          </a:prstGeom>
        </p:spPr>
      </p:pic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8367" y="1449388"/>
            <a:ext cx="8856156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-168696" y="196852"/>
            <a:ext cx="12457384" cy="12864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D1E4396-85A6-7C40-A07A-9F4338536D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2712" y="368300"/>
            <a:ext cx="12601400" cy="2097088"/>
          </a:xfrm>
          <a:prstGeom prst="rect">
            <a:avLst/>
          </a:prstGeom>
          <a:solidFill>
            <a:srgbClr val="005A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1A11FC-D35E-564E-8262-BAFAF28A6F58}"/>
              </a:ext>
            </a:extLst>
          </p:cNvPr>
          <p:cNvSpPr/>
          <p:nvPr userDrawn="1"/>
        </p:nvSpPr>
        <p:spPr>
          <a:xfrm>
            <a:off x="-96688" y="2563168"/>
            <a:ext cx="3888432" cy="3902054"/>
          </a:xfrm>
          <a:prstGeom prst="rect">
            <a:avLst/>
          </a:prstGeom>
          <a:solidFill>
            <a:srgbClr val="00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129A4E1-0E08-5443-87A8-01FD43FF06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2585" y="6581603"/>
            <a:ext cx="839414" cy="27639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6B8770DD-4B4B-2647-A849-BD99B29F84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2712" y="6581602"/>
            <a:ext cx="4248472" cy="37579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AAA6CAB3-8765-764B-9D2B-441C88679ECD}"/>
              </a:ext>
            </a:extLst>
          </p:cNvPr>
          <p:cNvSpPr txBox="1">
            <a:spLocks/>
          </p:cNvSpPr>
          <p:nvPr userDrawn="1"/>
        </p:nvSpPr>
        <p:spPr>
          <a:xfrm>
            <a:off x="-47327" y="6581602"/>
            <a:ext cx="12191999" cy="2763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Prof. Dr. Carolin Bock  –  Grundlagen des Entrepreneurship WS 2018/2019				 			                                                     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arter" panose="02000503060000020004" pitchFamily="2" charset="0"/>
              <a:ea typeface="+mn-ea"/>
              <a:cs typeface="Tahoma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338C9D-CBF7-9543-A9E4-CDC1F18FFE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832360"/>
            <a:ext cx="3088224" cy="11484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0001" y="1620001"/>
            <a:ext cx="9098092" cy="447994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561940" cy="1362075"/>
          </a:xfrm>
        </p:spPr>
        <p:txBody>
          <a:bodyPr anchor="t"/>
          <a:lstStyle>
            <a:lvl1pPr algn="l">
              <a:defRPr sz="3200" b="1" cap="all">
                <a:latin typeface="Charter" panose="02000503060000020004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8561940" cy="1500187"/>
          </a:xfrm>
        </p:spPr>
        <p:txBody>
          <a:bodyPr anchor="b"/>
          <a:lstStyle>
            <a:lvl1pPr marL="0" indent="0">
              <a:buNone/>
              <a:defRPr sz="2000">
                <a:latin typeface="Charter" panose="02000503060000020004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arter" panose="02000503060000020004" pitchFamily="2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8367" y="1592264"/>
            <a:ext cx="5513917" cy="4551381"/>
          </a:xfrm>
        </p:spPr>
        <p:txBody>
          <a:bodyPr/>
          <a:lstStyle>
            <a:lvl1pPr marL="0" indent="0">
              <a:defRPr sz="2000">
                <a:latin typeface="Charter" panose="02000503060000020004" pitchFamily="2" charset="0"/>
              </a:defRPr>
            </a:lvl1pPr>
            <a:lvl2pPr>
              <a:defRPr sz="2000">
                <a:latin typeface="Charter" panose="02000503060000020004" pitchFamily="2" charset="0"/>
              </a:defRPr>
            </a:lvl2pPr>
            <a:lvl3pPr>
              <a:defRPr sz="2000">
                <a:latin typeface="Charter" panose="02000503060000020004" pitchFamily="2" charset="0"/>
              </a:defRPr>
            </a:lvl3pPr>
            <a:lvl4pPr>
              <a:defRPr sz="1800">
                <a:latin typeface="Charter" panose="02000503060000020004" pitchFamily="2" charset="0"/>
              </a:defRPr>
            </a:lvl4pPr>
            <a:lvl5pPr>
              <a:defRPr sz="1800">
                <a:latin typeface="Charter" panose="0200050306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2" y="1592264"/>
            <a:ext cx="5473699" cy="4551381"/>
          </a:xfrm>
        </p:spPr>
        <p:txBody>
          <a:bodyPr/>
          <a:lstStyle>
            <a:lvl1pPr marL="0" indent="0">
              <a:defRPr sz="2000">
                <a:latin typeface="Charter" panose="02000503060000020004" pitchFamily="2" charset="0"/>
              </a:defRPr>
            </a:lvl1pPr>
            <a:lvl2pPr>
              <a:defRPr sz="2000">
                <a:latin typeface="Charter" panose="02000503060000020004" pitchFamily="2" charset="0"/>
              </a:defRPr>
            </a:lvl2pPr>
            <a:lvl3pPr>
              <a:defRPr sz="2000">
                <a:latin typeface="Charter" panose="02000503060000020004" pitchFamily="2" charset="0"/>
              </a:defRPr>
            </a:lvl3pPr>
            <a:lvl4pPr>
              <a:defRPr sz="1800">
                <a:latin typeface="Charter" panose="02000503060000020004" pitchFamily="2" charset="0"/>
              </a:defRPr>
            </a:lvl4pPr>
            <a:lvl5pPr>
              <a:defRPr sz="1800">
                <a:latin typeface="Charter" panose="0200050306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283" y="388995"/>
            <a:ext cx="8856156" cy="744062"/>
          </a:xfrm>
        </p:spPr>
        <p:txBody>
          <a:bodyPr/>
          <a:lstStyle>
            <a:lvl1pPr>
              <a:defRPr>
                <a:latin typeface="Charter" panose="02000503060000020004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3493" y="1620001"/>
            <a:ext cx="6667547" cy="4506163"/>
          </a:xfrm>
        </p:spPr>
        <p:txBody>
          <a:bodyPr/>
          <a:lstStyle>
            <a:lvl1pPr>
              <a:defRPr sz="2000">
                <a:latin typeface="Charter" panose="02000503060000020004" pitchFamily="2" charset="0"/>
              </a:defRPr>
            </a:lvl1pPr>
            <a:lvl2pPr>
              <a:defRPr sz="2000">
                <a:latin typeface="Charter" panose="02000503060000020004" pitchFamily="2" charset="0"/>
              </a:defRPr>
            </a:lvl2pPr>
            <a:lvl3pPr>
              <a:defRPr sz="1600">
                <a:latin typeface="Charter" panose="02000503060000020004" pitchFamily="2" charset="0"/>
              </a:defRPr>
            </a:lvl3pPr>
            <a:lvl4pPr>
              <a:defRPr sz="1600">
                <a:latin typeface="Charter" panose="02000503060000020004" pitchFamily="2" charset="0"/>
              </a:defRPr>
            </a:lvl4pPr>
            <a:lvl5pPr>
              <a:defRPr sz="1600">
                <a:latin typeface="Charter" panose="0200050306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8368" y="1620001"/>
            <a:ext cx="4142317" cy="4506163"/>
          </a:xfrm>
        </p:spPr>
        <p:txBody>
          <a:bodyPr/>
          <a:lstStyle>
            <a:lvl1pPr marL="0" indent="0">
              <a:buNone/>
              <a:defRPr sz="2000">
                <a:latin typeface="Charter" panose="0200050306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78367" y="488950"/>
            <a:ext cx="9120000" cy="838200"/>
          </a:xfrm>
        </p:spPr>
        <p:txBody>
          <a:bodyPr/>
          <a:lstStyle>
            <a:lvl1pPr>
              <a:defRPr>
                <a:latin typeface="Charter" panose="02000503060000020004" pitchFamily="2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Charter" panose="02000503060000020004" pitchFamily="2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1928802"/>
            <a:ext cx="7315200" cy="2798773"/>
          </a:xfrm>
        </p:spPr>
        <p:txBody>
          <a:bodyPr/>
          <a:lstStyle>
            <a:lvl1pPr marL="0" indent="0">
              <a:buNone/>
              <a:defRPr sz="3200">
                <a:latin typeface="Charter" panose="0200050306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Charter" panose="0200050306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2D0A0DC2-46C8-074E-9628-F6B94B76E0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40704" y="445140"/>
            <a:ext cx="6624736" cy="687917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34434" y="368300"/>
            <a:ext cx="1152313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283" y="388995"/>
            <a:ext cx="8856156" cy="74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00" y="1620000"/>
            <a:ext cx="88545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240704" y="196851"/>
            <a:ext cx="12529392" cy="1698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023CD1-F1FB-0C44-A657-D2E4AA8B1AD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300" y="388995"/>
            <a:ext cx="1981200" cy="787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Calibri" panose="020F0502020204030204" pitchFamily="34" charset="0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800">
          <a:solidFill>
            <a:schemeClr val="tx1"/>
          </a:solidFill>
          <a:latin typeface="Calibri" panose="020F0502020204030204" pitchFamily="34" charset="0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800">
          <a:solidFill>
            <a:schemeClr val="tx1"/>
          </a:solidFill>
          <a:latin typeface="Calibri" panose="020F0502020204030204" pitchFamily="34" charset="0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800">
          <a:solidFill>
            <a:schemeClr val="tx1"/>
          </a:solidFill>
          <a:latin typeface="Calibri" panose="020F0502020204030204" pitchFamily="34" charset="0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lmetz@ent.tu-darmstadt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HiWi ab sofort gesucht!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360000" y="1190382"/>
            <a:ext cx="10848568" cy="4816494"/>
          </a:xfrm>
          <a:prstGeom prst="rect">
            <a:avLst/>
          </a:prstGeom>
        </p:spPr>
        <p:txBody>
          <a:bodyPr/>
          <a:lstStyle>
            <a:lvl1pPr marL="179388" indent="-17938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9388" indent="-17780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538163" indent="-18732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717550" indent="-17303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908050" indent="-188913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</a:pP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Das </a:t>
            </a:r>
            <a:r>
              <a:rPr lang="de-DE" sz="1400" b="1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Fachgebiet Entrepreneurship </a:t>
            </a: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sucht </a:t>
            </a:r>
            <a:r>
              <a:rPr lang="de-DE" sz="1400" b="1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ab sofort</a:t>
            </a: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Unterstützung durch eine studentische Hilfskraft für Tätigkeiten und Unterstützung in Forschung und Lehre, insbesondere bei Programmieraufgaben. Die Stelle ist für </a:t>
            </a:r>
            <a:r>
              <a:rPr lang="de-DE" sz="1400" b="1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4-6 Stunden pro Woche</a:t>
            </a: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und eine Beschäftigungsdauer von </a:t>
            </a:r>
            <a:r>
              <a:rPr lang="de-DE" sz="1400" b="1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5-6 Monaten</a:t>
            </a: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ausgelegt. Eine Verlängerung der Tätigkeit ist ggf. möglich.</a:t>
            </a:r>
          </a:p>
          <a:p>
            <a:pPr marL="285750" indent="-28575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  <a:buFont typeface="Arial" panose="020B0604020202020204" pitchFamily="34" charset="0"/>
              <a:buChar char="•"/>
            </a:pPr>
            <a:endParaRPr lang="de-DE" sz="1400" kern="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0" indent="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</a:pPr>
            <a:r>
              <a:rPr lang="de-DE" sz="1400" b="1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Beispielhafte Tätigkeiten:</a:t>
            </a:r>
          </a:p>
          <a:p>
            <a:pPr marL="285750" indent="-28575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  <a:buFont typeface="Arial" panose="020B0604020202020204" pitchFamily="34" charset="0"/>
              <a:buChar char="•"/>
            </a:pP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Durchführung von Programmieraufgaben im Rahmen der Forschung des FG Entrepreneurship</a:t>
            </a:r>
          </a:p>
          <a:p>
            <a:pPr marL="285750" indent="-28575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  <a:buFont typeface="Arial" panose="020B0604020202020204" pitchFamily="34" charset="0"/>
              <a:buChar char="•"/>
            </a:pP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Unterstützung in der Vorbereitung der Lehre</a:t>
            </a:r>
          </a:p>
          <a:p>
            <a:pPr marL="285750" indent="-28575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  <a:buFont typeface="Arial" panose="020B0604020202020204" pitchFamily="34" charset="0"/>
              <a:buChar char="•"/>
            </a:pP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Literaturrecherche &amp; Unterstützung statistischer Auswertungen</a:t>
            </a:r>
          </a:p>
          <a:p>
            <a:pPr marL="285750" indent="-28575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  <a:buFont typeface="Arial" panose="020B0604020202020204" pitchFamily="34" charset="0"/>
              <a:buChar char="•"/>
            </a:pPr>
            <a:endParaRPr lang="de-DE" sz="1400" kern="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0" indent="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</a:pPr>
            <a:r>
              <a:rPr lang="de-DE" sz="1400" b="1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Ihr Profil: </a:t>
            </a:r>
          </a:p>
          <a:p>
            <a:pPr marL="285750" indent="-28575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  <a:buFont typeface="Arial" panose="020B0604020202020204" pitchFamily="34" charset="0"/>
              <a:buChar char="•"/>
            </a:pP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Sehr gute Programmierkenntnisse (vor allem in Python)</a:t>
            </a:r>
          </a:p>
          <a:p>
            <a:pPr marL="285750" indent="-28575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  <a:buFont typeface="Arial" panose="020B0604020202020204" pitchFamily="34" charset="0"/>
              <a:buChar char="•"/>
            </a:pP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Kenntnisse im Umgang mit Datenbanken auf MySQL-Basis</a:t>
            </a:r>
          </a:p>
          <a:p>
            <a:pPr marL="285750" indent="-28575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  <a:buFont typeface="Arial" panose="020B0604020202020204" pitchFamily="34" charset="0"/>
              <a:buChar char="•"/>
            </a:pP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Sehr gute kommunikative Fähigkeiten und sprachliche Kenntnisse in Englisch und Deutsch (Wort und Schrift)</a:t>
            </a:r>
          </a:p>
          <a:p>
            <a:pPr marL="285750" indent="-28575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  <a:buFont typeface="Arial" panose="020B0604020202020204" pitchFamily="34" charset="0"/>
              <a:buChar char="•"/>
            </a:pPr>
            <a: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Kenntnisse in statistischen Auswertung und Software von Vorteil</a:t>
            </a:r>
          </a:p>
          <a:p>
            <a:pPr marL="285750" indent="-28575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  <a:buFont typeface="Arial" panose="020B0604020202020204" pitchFamily="34" charset="0"/>
              <a:buChar char="•"/>
            </a:pPr>
            <a:endParaRPr lang="de-DE" sz="1400" kern="0" dirty="0">
              <a:latin typeface="Segoe UI Symbol" panose="020B0502040204020203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F4B3D29-584B-7946-8139-E8C391C2AA1F}"/>
              </a:ext>
            </a:extLst>
          </p:cNvPr>
          <p:cNvSpPr txBox="1">
            <a:spLocks/>
          </p:cNvSpPr>
          <p:nvPr/>
        </p:nvSpPr>
        <p:spPr>
          <a:xfrm>
            <a:off x="360000" y="5956294"/>
            <a:ext cx="8963439" cy="576064"/>
          </a:xfrm>
          <a:prstGeom prst="rect">
            <a:avLst/>
          </a:prstGeom>
        </p:spPr>
        <p:txBody>
          <a:bodyPr/>
          <a:lstStyle>
            <a:lvl1pPr marL="179388" indent="-17938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9388" indent="-17780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538163" indent="-18732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717550" indent="-17303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908050" indent="-188913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715963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rgbClr val="005AA9"/>
              </a:buClr>
            </a:pPr>
            <a:r>
              <a:rPr lang="de-DE" sz="1400" b="1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Bei Interesse senden Sie bitte Ihre aussagekräftige Bewerbung mit kurzem Motivationsschreiben, Lebenslauf und aktuellem Leistungsspiegel an: Konstantin Kurz (</a:t>
            </a:r>
            <a:r>
              <a:rPr lang="de-DE" sz="1400" b="1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  <a:hlinkClick r:id="rId3"/>
              </a:rPr>
              <a:t>konstantin.kurz@tu-darmstadt.de</a:t>
            </a:r>
            <a:r>
              <a:rPr lang="de-DE" sz="1400" b="1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) </a:t>
            </a:r>
            <a:br>
              <a:rPr lang="de-DE" sz="1400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</a:br>
            <a:r>
              <a:rPr lang="de-DE" sz="1400" b="1" kern="0" dirty="0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Bewerbungsfrist: 15. September 2020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FD7149-B0D2-1A4B-8F8C-AD86E9190D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r="29364"/>
          <a:stretch/>
        </p:blipFill>
        <p:spPr>
          <a:xfrm>
            <a:off x="9323439" y="2192785"/>
            <a:ext cx="2955637" cy="46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5AA9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IWI AUsschreibung Oktober 2018" id="{D66B0FCA-0EAF-E34D-A941-1862F0D7882D}" vid="{9EB2DDCA-48AC-1645-92C8-48EEF05F4D9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154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Bitstream Charter</vt:lpstr>
      <vt:lpstr>Calibri</vt:lpstr>
      <vt:lpstr>Charter</vt:lpstr>
      <vt:lpstr>Segoe UI Historic</vt:lpstr>
      <vt:lpstr>Segoe UI Symbol</vt:lpstr>
      <vt:lpstr>Stafford</vt:lpstr>
      <vt:lpstr>Tahoma</vt:lpstr>
      <vt:lpstr>Wingdings</vt:lpstr>
      <vt:lpstr>Präsentationsvorlage_BWL9</vt:lpstr>
      <vt:lpstr>HiWi ab sofort gesucht!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des Entrepreneurship Modul: 01-27-1B01</dc:title>
  <dc:subject/>
  <dc:creator>Daniel Dilmetz</dc:creator>
  <cp:keywords/>
  <dc:description/>
  <cp:lastModifiedBy>Konstantin Kurz</cp:lastModifiedBy>
  <cp:revision>8</cp:revision>
  <cp:lastPrinted>2018-11-01T10:24:30Z</cp:lastPrinted>
  <dcterms:created xsi:type="dcterms:W3CDTF">2018-11-01T10:21:21Z</dcterms:created>
  <dcterms:modified xsi:type="dcterms:W3CDTF">2020-08-25T15:05:08Z</dcterms:modified>
  <cp:category/>
</cp:coreProperties>
</file>